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5" r:id="rId3"/>
    <p:sldId id="324" r:id="rId4"/>
    <p:sldId id="274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56" r:id="rId36"/>
    <p:sldId id="35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414" autoAdjust="0"/>
  </p:normalViewPr>
  <p:slideViewPr>
    <p:cSldViewPr snapToGrid="0">
      <p:cViewPr varScale="1">
        <p:scale>
          <a:sx n="90" d="100"/>
          <a:sy n="90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7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751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04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20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98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72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5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61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6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3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0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DE62-1B1C-4246-9437-B9469156851A}" type="datetimeFigureOut">
              <a:rPr lang="zh-CN" altLang="en-US" smtClean="0"/>
              <a:t>2020/10/25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34B07-6A53-452B-AA39-A314601218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17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6.png"/><Relationship Id="rId7" Type="http://schemas.openxmlformats.org/officeDocument/2006/relationships/image" Target="../media/image3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png"/><Relationship Id="rId9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9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40.png"/><Relationship Id="rId11" Type="http://schemas.openxmlformats.org/officeDocument/2006/relationships/image" Target="../media/image18.png"/><Relationship Id="rId5" Type="http://schemas.openxmlformats.org/officeDocument/2006/relationships/image" Target="../media/image39.png"/><Relationship Id="rId10" Type="http://schemas.openxmlformats.org/officeDocument/2006/relationships/image" Target="../media/image17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翻布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78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碱减量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3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52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518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退浆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546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退浆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水洗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0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水洗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518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91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开幅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98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开幅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784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5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翻布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784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4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脱水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784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机缸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5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机缸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3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拷边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961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拷边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15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吊线报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8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吊线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518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0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8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532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08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5625145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6780893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55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成定报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40258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03185" y="1435009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选择岗位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99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792131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3102220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4462106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58" y="2125564"/>
            <a:ext cx="1826150" cy="4049192"/>
          </a:xfrm>
          <a:prstGeom prst="rect">
            <a:avLst/>
          </a:prstGeom>
        </p:spPr>
      </p:pic>
      <p:sp>
        <p:nvSpPr>
          <p:cNvPr id="26" name="下箭头 25"/>
          <p:cNvSpPr/>
          <p:nvPr/>
        </p:nvSpPr>
        <p:spPr>
          <a:xfrm rot="16200000">
            <a:off x="9214605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130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成定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5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100"/>
          <p:cNvSpPr txBox="1"/>
          <p:nvPr/>
        </p:nvSpPr>
        <p:spPr>
          <a:xfrm>
            <a:off x="2685912" y="4040799"/>
            <a:ext cx="4454922" cy="234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sz="921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zh-CN" altLang="en-US" sz="1579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862" y="2584784"/>
            <a:ext cx="1363535" cy="29759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597" y="2584784"/>
            <a:ext cx="1366992" cy="2987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732" y="2585065"/>
            <a:ext cx="1378241" cy="29870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49406" y="1701524"/>
            <a:ext cx="124960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登录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879092" y="1701426"/>
            <a:ext cx="146344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点击</a:t>
            </a:r>
            <a:r>
              <a:rPr lang="en-US" altLang="zh-CN" sz="1579" dirty="0"/>
              <a:t>“</a:t>
            </a:r>
            <a:r>
              <a:rPr lang="zh-CN" altLang="en-US" sz="1579" dirty="0"/>
              <a:t>质量上报</a:t>
            </a:r>
            <a:r>
              <a:rPr lang="en-US" altLang="zh-CN" sz="1579" dirty="0"/>
              <a:t>”</a:t>
            </a:r>
          </a:p>
        </p:txBody>
      </p:sp>
      <p:sp>
        <p:nvSpPr>
          <p:cNvPr id="12" name="矩形 11"/>
          <p:cNvSpPr/>
          <p:nvPr/>
        </p:nvSpPr>
        <p:spPr>
          <a:xfrm>
            <a:off x="5651932" y="2898624"/>
            <a:ext cx="253931" cy="22546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13" name="文本框 12"/>
          <p:cNvSpPr txBox="1"/>
          <p:nvPr/>
        </p:nvSpPr>
        <p:spPr>
          <a:xfrm>
            <a:off x="4562390" y="1701852"/>
            <a:ext cx="1343159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点击扫描框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36748" y="1679962"/>
            <a:ext cx="1576054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扫描、输入卡号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713273" y="1679962"/>
            <a:ext cx="1435246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选择质量标签后上报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773" y="2584785"/>
            <a:ext cx="1372176" cy="297650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21255" y="3898804"/>
            <a:ext cx="375327" cy="35917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3" name="下箭头 2"/>
          <p:cNvSpPr/>
          <p:nvPr/>
        </p:nvSpPr>
        <p:spPr>
          <a:xfrm rot="1800000">
            <a:off x="3254324" y="3484410"/>
            <a:ext cx="215507" cy="46442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623" y="2585065"/>
            <a:ext cx="1372673" cy="297588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21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621781" y="141712"/>
            <a:ext cx="453129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7871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1782" y="523064"/>
            <a:ext cx="470468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质量上报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9734" y="2584784"/>
            <a:ext cx="1410772" cy="297535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9349951" y="1701852"/>
            <a:ext cx="14352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查看上报信息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8561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冷堆报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2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678" y="2681562"/>
            <a:ext cx="1400403" cy="29770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62" y="2682715"/>
            <a:ext cx="1441879" cy="29765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358" y="2680987"/>
            <a:ext cx="1403859" cy="29765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81786" y="1757004"/>
            <a:ext cx="1149370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/>
              <a:t>登录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83124" y="1756715"/>
            <a:ext cx="1470124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/>
              <a:t>点击</a:t>
            </a:r>
            <a:r>
              <a:rPr lang="en-US" altLang="zh-CN" sz="1579"/>
              <a:t>“</a:t>
            </a:r>
            <a:r>
              <a:rPr lang="zh-CN" altLang="en-US" sz="1579"/>
              <a:t>质量检验</a:t>
            </a:r>
            <a:r>
              <a:rPr lang="en-US" altLang="zh-CN" sz="1579"/>
              <a:t>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093291" y="1756754"/>
            <a:ext cx="150353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/>
              <a:t>点击目标任务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60918" y="1687282"/>
            <a:ext cx="2114142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/>
              <a:t>与对应责任工序沟通并选择</a:t>
            </a:r>
            <a:r>
              <a:rPr lang="en-US" altLang="zh-CN" sz="1579"/>
              <a:t>“</a:t>
            </a:r>
            <a:r>
              <a:rPr lang="zh-CN" altLang="en-US" sz="1579"/>
              <a:t>原因</a:t>
            </a:r>
            <a:r>
              <a:rPr lang="en-US" altLang="zh-CN" sz="1579"/>
              <a:t>”</a:t>
            </a:r>
            <a:r>
              <a:rPr lang="zh-CN" altLang="en-US" sz="1579"/>
              <a:t>与</a:t>
            </a:r>
            <a:r>
              <a:rPr lang="en-US" altLang="zh-CN" sz="1579"/>
              <a:t>“</a:t>
            </a:r>
            <a:r>
              <a:rPr lang="zh-CN" altLang="en-US" sz="1579"/>
              <a:t>问题工序</a:t>
            </a:r>
            <a:r>
              <a:rPr lang="en-US" altLang="zh-CN" sz="1579"/>
              <a:t>”</a:t>
            </a:r>
            <a:r>
              <a:rPr lang="zh-CN" altLang="en-US" sz="1579"/>
              <a:t>审核成功</a:t>
            </a:r>
          </a:p>
        </p:txBody>
      </p:sp>
      <p:sp>
        <p:nvSpPr>
          <p:cNvPr id="2" name="矩形 1"/>
          <p:cNvSpPr/>
          <p:nvPr/>
        </p:nvSpPr>
        <p:spPr>
          <a:xfrm>
            <a:off x="3580322" y="3633134"/>
            <a:ext cx="359178" cy="40762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11" name="下箭头 10"/>
          <p:cNvSpPr/>
          <p:nvPr/>
        </p:nvSpPr>
        <p:spPr>
          <a:xfrm rot="2340000">
            <a:off x="4013641" y="3150331"/>
            <a:ext cx="145899" cy="49171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830" y="2682870"/>
            <a:ext cx="1372673" cy="2975888"/>
          </a:xfrm>
          <a:prstGeom prst="rect">
            <a:avLst/>
          </a:prstGeom>
        </p:spPr>
      </p:pic>
      <p:sp>
        <p:nvSpPr>
          <p:cNvPr id="23" name="平行四边形 22"/>
          <p:cNvSpPr/>
          <p:nvPr/>
        </p:nvSpPr>
        <p:spPr>
          <a:xfrm>
            <a:off x="7861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3598" y="11087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03598" y="52956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质量检验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833" y="2680986"/>
            <a:ext cx="1391762" cy="2977657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930938" y="1749496"/>
            <a:ext cx="168497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/>
              <a:t>查看已处理列表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0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1787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2210" y="1747579"/>
            <a:ext cx="129638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/>
              <a:t>登录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921" y="2553281"/>
            <a:ext cx="1392163" cy="29786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08" y="2557351"/>
            <a:ext cx="1392163" cy="29792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224" y="2553300"/>
            <a:ext cx="1392163" cy="2979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1797" y="2557928"/>
            <a:ext cx="1391606" cy="29786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575" y="2551373"/>
            <a:ext cx="1342797" cy="29903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27286" y="1747560"/>
            <a:ext cx="173630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/>
              <a:t>点击</a:t>
            </a:r>
            <a:r>
              <a:rPr lang="en-US" altLang="zh-CN" sz="1579"/>
              <a:t>“</a:t>
            </a:r>
            <a:r>
              <a:rPr lang="zh-CN" altLang="en-US" sz="1579"/>
              <a:t>质量总览</a:t>
            </a:r>
            <a:r>
              <a:rPr lang="en-US" altLang="zh-CN" sz="1579"/>
              <a:t>”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2130" y="1534626"/>
            <a:ext cx="1966094" cy="76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52"/>
              <a:t>点击</a:t>
            </a:r>
            <a:r>
              <a:rPr lang="en-US" altLang="zh-CN" sz="1452"/>
              <a:t>“</a:t>
            </a:r>
            <a:r>
              <a:rPr lang="zh-CN" altLang="en-US" sz="1452"/>
              <a:t>上报卡数</a:t>
            </a:r>
            <a:r>
              <a:rPr lang="en-US" altLang="zh-CN" sz="1452"/>
              <a:t>”</a:t>
            </a:r>
            <a:r>
              <a:rPr lang="zh-CN" altLang="en-US" sz="1452"/>
              <a:t>、</a:t>
            </a:r>
            <a:r>
              <a:rPr lang="en-US" altLang="zh-CN" sz="1452"/>
              <a:t>“</a:t>
            </a:r>
            <a:r>
              <a:rPr lang="zh-CN" altLang="en-US" sz="1452"/>
              <a:t>回修卡数 </a:t>
            </a:r>
            <a:r>
              <a:rPr lang="en-US" altLang="zh-CN" sz="1452"/>
              <a:t>”</a:t>
            </a:r>
            <a:r>
              <a:rPr lang="zh-CN" altLang="en-US" sz="1452"/>
              <a:t>或</a:t>
            </a:r>
            <a:r>
              <a:rPr lang="en-US" altLang="zh-CN" sz="1452"/>
              <a:t>“</a:t>
            </a:r>
            <a:r>
              <a:rPr lang="zh-CN" altLang="en-US" sz="1452"/>
              <a:t>漏报卡数</a:t>
            </a:r>
            <a:r>
              <a:rPr lang="en-US" altLang="zh-CN" sz="1452"/>
              <a:t>”</a:t>
            </a:r>
            <a:r>
              <a:rPr lang="zh-CN" altLang="en-US" sz="1452"/>
              <a:t>查看数量。</a:t>
            </a:r>
            <a:endParaRPr lang="zh-CN" altLang="en-US" sz="907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93216" y="1747598"/>
            <a:ext cx="1593748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/>
              <a:t>点击目标生产卡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51796" y="1263708"/>
            <a:ext cx="2998162" cy="106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579"/>
              <a:t>1</a:t>
            </a:r>
            <a:r>
              <a:rPr lang="zh-CN" altLang="en-US" sz="1579"/>
              <a:t>、审核没有问题，可以不用操作。</a:t>
            </a:r>
          </a:p>
          <a:p>
            <a:pPr algn="l"/>
            <a:r>
              <a:rPr lang="en-US" altLang="zh-CN" sz="1579"/>
              <a:t>2</a:t>
            </a:r>
            <a:r>
              <a:rPr lang="zh-CN" altLang="en-US" sz="1579"/>
              <a:t>、审核有问题，重新修改</a:t>
            </a:r>
            <a:r>
              <a:rPr lang="en-US" altLang="zh-CN" sz="1579"/>
              <a:t>“</a:t>
            </a:r>
            <a:r>
              <a:rPr lang="zh-CN" altLang="en-US" sz="1579"/>
              <a:t>处理结果</a:t>
            </a:r>
            <a:r>
              <a:rPr lang="en-US" altLang="zh-CN" sz="1579"/>
              <a:t>”</a:t>
            </a:r>
            <a:r>
              <a:rPr lang="zh-CN" altLang="en-US" sz="1579"/>
              <a:t>并选择</a:t>
            </a:r>
            <a:r>
              <a:rPr lang="en-US" altLang="zh-CN" sz="1579"/>
              <a:t>“</a:t>
            </a:r>
            <a:r>
              <a:rPr lang="zh-CN" altLang="en-US" sz="1579"/>
              <a:t>抄送人</a:t>
            </a:r>
            <a:r>
              <a:rPr lang="en-US" altLang="zh-CN" sz="1579"/>
              <a:t>”</a:t>
            </a:r>
            <a:r>
              <a:rPr lang="zh-CN" altLang="en-US" sz="1579"/>
              <a:t>进行抄送。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572171" y="4617639"/>
            <a:ext cx="383680" cy="40762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14" name="右箭头 13"/>
          <p:cNvSpPr/>
          <p:nvPr/>
        </p:nvSpPr>
        <p:spPr>
          <a:xfrm rot="7080000">
            <a:off x="3742267" y="4295233"/>
            <a:ext cx="480575" cy="15035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515" y="2556680"/>
            <a:ext cx="1372673" cy="297588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6208" y="141712"/>
            <a:ext cx="453129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12470" y="110483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6209" y="523064"/>
            <a:ext cx="4704686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质量总览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281554" y="5645393"/>
            <a:ext cx="1834177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“回修卡数</a:t>
            </a:r>
            <a:r>
              <a:rPr lang="en-US" altLang="zh-CN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”</a:t>
            </a:r>
            <a:r>
              <a:rPr lang="zh-CN" altLang="en-US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代表质量不达标的产品回修的数量；</a:t>
            </a:r>
            <a:r>
              <a:rPr lang="en-US" altLang="zh-CN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“</a:t>
            </a:r>
            <a:r>
              <a:rPr lang="zh-CN" altLang="en-US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漏报卡数</a:t>
            </a:r>
            <a:r>
              <a:rPr lang="en-US" altLang="zh-CN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”</a:t>
            </a:r>
            <a:r>
              <a:rPr lang="zh-CN" altLang="en-US" sz="1270">
                <a:solidFill>
                  <a:schemeClr val="accent1">
                    <a:lumMod val="75000"/>
                  </a:schemeClr>
                </a:solidFill>
                <a:sym typeface="+mn-ea"/>
              </a:rPr>
              <a:t>代表质量不达标漏报工的数量。</a:t>
            </a:r>
            <a:endParaRPr lang="zh-CN" altLang="en-US" sz="127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endParaRPr lang="zh-CN" altLang="en-US" sz="127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右大括号 20"/>
          <p:cNvSpPr/>
          <p:nvPr/>
        </p:nvSpPr>
        <p:spPr>
          <a:xfrm rot="16200000">
            <a:off x="9275998" y="1631404"/>
            <a:ext cx="149776" cy="1704563"/>
          </a:xfrm>
          <a:prstGeom prst="rightBrac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grpSp>
        <p:nvGrpSpPr>
          <p:cNvPr id="25" name="组合 24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28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731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42573" y="1732451"/>
            <a:ext cx="124960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登录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78910" y="1711812"/>
            <a:ext cx="1463442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点击</a:t>
            </a:r>
            <a:r>
              <a:rPr lang="en-US" altLang="zh-CN" sz="1579" dirty="0"/>
              <a:t>“</a:t>
            </a:r>
            <a:r>
              <a:rPr lang="zh-CN" altLang="en-US" sz="1579" dirty="0"/>
              <a:t>故障报修</a:t>
            </a:r>
            <a:r>
              <a:rPr lang="en-US" altLang="zh-CN" sz="1579" dirty="0"/>
              <a:t>”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516475" y="1732451"/>
            <a:ext cx="1343159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点击“</a:t>
            </a:r>
            <a:r>
              <a:rPr lang="en-US" altLang="zh-CN" sz="1579" dirty="0"/>
              <a:t>+</a:t>
            </a:r>
            <a:r>
              <a:rPr lang="zh-CN" altLang="en-US" sz="1579" dirty="0"/>
              <a:t>”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283173" y="1713543"/>
            <a:ext cx="1576054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扫描设备二维码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422515" y="1714018"/>
            <a:ext cx="1063028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选择设备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30" y="2436936"/>
            <a:ext cx="1372673" cy="297588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22030" y="14198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7859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030" y="52322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设备故障上报（一）</a:t>
            </a:r>
          </a:p>
        </p:txBody>
      </p:sp>
      <p:pic>
        <p:nvPicPr>
          <p:cNvPr id="25" name="图片 24"/>
          <p:cNvPicPr/>
          <p:nvPr/>
        </p:nvPicPr>
        <p:blipFill>
          <a:blip r:embed="rId4"/>
          <a:stretch>
            <a:fillRect/>
          </a:stretch>
        </p:blipFill>
        <p:spPr>
          <a:xfrm>
            <a:off x="3521536" y="2398541"/>
            <a:ext cx="1378191" cy="2988257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5"/>
          <a:stretch>
            <a:fillRect/>
          </a:stretch>
        </p:blipFill>
        <p:spPr>
          <a:xfrm>
            <a:off x="5498959" y="2463063"/>
            <a:ext cx="1378191" cy="297845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775" y="2463063"/>
            <a:ext cx="1410849" cy="2978459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7"/>
          <a:stretch>
            <a:fillRect/>
          </a:stretch>
        </p:blipFill>
        <p:spPr>
          <a:xfrm>
            <a:off x="9265250" y="2436936"/>
            <a:ext cx="1378191" cy="300458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6509839" y="4603188"/>
            <a:ext cx="364869" cy="41881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grpSp>
        <p:nvGrpSpPr>
          <p:cNvPr id="26" name="组合 25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481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434203" y="1783212"/>
            <a:ext cx="16614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维修进度跟踪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328832" y="1783484"/>
            <a:ext cx="1660206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79" dirty="0"/>
              <a:t>查看保修处理进度并可选择催单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73036" y="1783484"/>
            <a:ext cx="1434391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579" dirty="0"/>
              <a:t>在首页中显示</a:t>
            </a:r>
            <a:r>
              <a:rPr lang="en-US" altLang="zh-CN" sz="1579" dirty="0"/>
              <a:t>“</a:t>
            </a:r>
            <a:r>
              <a:rPr lang="zh-CN" altLang="en-US" sz="1579" dirty="0"/>
              <a:t>待办任务</a:t>
            </a:r>
            <a:r>
              <a:rPr lang="en-US" altLang="zh-CN" sz="1579" dirty="0"/>
              <a:t>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22034" y="14198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7863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034" y="52322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设备故障上报（二）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913080" y="1690163"/>
            <a:ext cx="1911945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579" dirty="0"/>
              <a:t>对已处理的维修事项进行维修确认并评价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827" y="2752418"/>
            <a:ext cx="1371600" cy="29839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328" y="2752418"/>
            <a:ext cx="1371600" cy="29839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682" y="2758754"/>
            <a:ext cx="1306505" cy="2978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760" y="2752418"/>
            <a:ext cx="1371600" cy="2985145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7"/>
          <a:stretch>
            <a:fillRect/>
          </a:stretch>
        </p:blipFill>
        <p:spPr>
          <a:xfrm>
            <a:off x="1680324" y="2758860"/>
            <a:ext cx="1371659" cy="2978459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680772" y="1783659"/>
            <a:ext cx="1435246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79" dirty="0"/>
              <a:t>填报维修信息</a:t>
            </a:r>
          </a:p>
        </p:txBody>
      </p:sp>
      <p:sp>
        <p:nvSpPr>
          <p:cNvPr id="32" name="矩形 31"/>
          <p:cNvSpPr/>
          <p:nvPr/>
        </p:nvSpPr>
        <p:spPr>
          <a:xfrm>
            <a:off x="6436323" y="5157830"/>
            <a:ext cx="375327" cy="35917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33" name="矩形 32"/>
          <p:cNvSpPr/>
          <p:nvPr/>
        </p:nvSpPr>
        <p:spPr>
          <a:xfrm>
            <a:off x="3610935" y="4320125"/>
            <a:ext cx="1371659" cy="5682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34" name="矩形 33"/>
          <p:cNvSpPr/>
          <p:nvPr/>
        </p:nvSpPr>
        <p:spPr>
          <a:xfrm>
            <a:off x="7335878" y="4458380"/>
            <a:ext cx="1371659" cy="5682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sp>
        <p:nvSpPr>
          <p:cNvPr id="35" name="矩形 34"/>
          <p:cNvSpPr/>
          <p:nvPr/>
        </p:nvSpPr>
        <p:spPr>
          <a:xfrm>
            <a:off x="9182702" y="4641737"/>
            <a:ext cx="1371659" cy="5682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79"/>
          </a:p>
        </p:txBody>
      </p:sp>
      <p:grpSp>
        <p:nvGrpSpPr>
          <p:cNvPr id="25" name="组合 24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29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11835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22034" y="14198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7863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034" y="52322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设备故障处理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58" y="3114183"/>
            <a:ext cx="1179772" cy="255770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20603" y="2001811"/>
            <a:ext cx="1209727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52"/>
              <a:t>登录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746" y="3115912"/>
            <a:ext cx="1179772" cy="25571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47377" y="1959182"/>
            <a:ext cx="1569189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52"/>
              <a:t>点击设备维修开始维修处理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66" y="3115912"/>
            <a:ext cx="1186685" cy="255713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68519" y="1527137"/>
            <a:ext cx="1502942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70"/>
              <a:t>可以查看到三种报修状态，点击选择</a:t>
            </a:r>
            <a:r>
              <a:rPr lang="en-US" altLang="zh-CN" sz="1270"/>
              <a:t>“</a:t>
            </a:r>
            <a:r>
              <a:rPr lang="zh-CN" altLang="en-US" sz="1270"/>
              <a:t>我的任务</a:t>
            </a:r>
            <a:r>
              <a:rPr lang="en-US" altLang="zh-CN" sz="1270"/>
              <a:t>”</a:t>
            </a:r>
            <a:r>
              <a:rPr lang="zh-CN" altLang="en-US" sz="1270"/>
              <a:t> 下方的维修订单号可进行四种处理。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545" y="3115335"/>
            <a:ext cx="1179772" cy="255770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17545" y="1791549"/>
            <a:ext cx="1180348" cy="76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52"/>
              <a:t>点击“挂起”可选择挂起的原因。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587" y="3115336"/>
            <a:ext cx="1188413" cy="255713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65527" y="1890055"/>
            <a:ext cx="1385425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52"/>
              <a:t>点击“完成”可确认完成订单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8676" y="3112455"/>
            <a:ext cx="1216064" cy="255655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50952" y="1764474"/>
            <a:ext cx="1430934" cy="76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52"/>
              <a:t>点击“委派”可选择委派人员进行委派。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7144" y="3112455"/>
            <a:ext cx="1179196" cy="255828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595136" y="1890056"/>
            <a:ext cx="125120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270"/>
              <a:t>点击</a:t>
            </a:r>
            <a:r>
              <a:rPr lang="en-US" altLang="zh-CN" sz="1270"/>
              <a:t>“</a:t>
            </a:r>
            <a:r>
              <a:rPr lang="zh-CN" altLang="en-US" sz="1270"/>
              <a:t>外协</a:t>
            </a:r>
            <a:r>
              <a:rPr lang="en-US" altLang="zh-CN" sz="1270"/>
              <a:t>”</a:t>
            </a:r>
            <a:r>
              <a:rPr lang="zh-CN" altLang="en-US" sz="1270"/>
              <a:t>可选择外协。</a:t>
            </a:r>
          </a:p>
        </p:txBody>
      </p:sp>
      <p:sp>
        <p:nvSpPr>
          <p:cNvPr id="26" name="矩形 25"/>
          <p:cNvSpPr/>
          <p:nvPr/>
        </p:nvSpPr>
        <p:spPr>
          <a:xfrm>
            <a:off x="2954886" y="3959264"/>
            <a:ext cx="283422" cy="27650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7" name="矩形 26"/>
          <p:cNvSpPr/>
          <p:nvPr/>
        </p:nvSpPr>
        <p:spPr>
          <a:xfrm>
            <a:off x="4016566" y="3682756"/>
            <a:ext cx="1251203" cy="469489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8" name="矩形 27"/>
          <p:cNvSpPr/>
          <p:nvPr/>
        </p:nvSpPr>
        <p:spPr>
          <a:xfrm>
            <a:off x="4016566" y="5427066"/>
            <a:ext cx="296671" cy="2419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29" name="矩形 28"/>
          <p:cNvSpPr/>
          <p:nvPr/>
        </p:nvSpPr>
        <p:spPr>
          <a:xfrm>
            <a:off x="4583985" y="5427066"/>
            <a:ext cx="301856" cy="2419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0" name="矩形 29"/>
          <p:cNvSpPr/>
          <p:nvPr/>
        </p:nvSpPr>
        <p:spPr>
          <a:xfrm>
            <a:off x="4313237" y="5427066"/>
            <a:ext cx="270748" cy="2419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sp>
        <p:nvSpPr>
          <p:cNvPr id="31" name="矩形 30"/>
          <p:cNvSpPr/>
          <p:nvPr/>
        </p:nvSpPr>
        <p:spPr>
          <a:xfrm>
            <a:off x="4885841" y="5427066"/>
            <a:ext cx="317985" cy="241945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33"/>
          </a:p>
        </p:txBody>
      </p:sp>
      <p:grpSp>
        <p:nvGrpSpPr>
          <p:cNvPr id="32" name="组合 31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5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3672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22035" y="14198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7864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035" y="52322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染色领料（一）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054" y="2699420"/>
            <a:ext cx="1403859" cy="30439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916" y="2699420"/>
            <a:ext cx="1357775" cy="29442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779" y="2699420"/>
            <a:ext cx="1357775" cy="2944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060" y="2699420"/>
            <a:ext cx="1394066" cy="2944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9040" y="1602025"/>
            <a:ext cx="153001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33"/>
              <a:t>登录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4783" y="2699996"/>
            <a:ext cx="1357198" cy="294366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794782" y="4253631"/>
            <a:ext cx="376744" cy="343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33"/>
          </a:p>
        </p:txBody>
      </p:sp>
      <p:sp>
        <p:nvSpPr>
          <p:cNvPr id="10" name="文本框 9"/>
          <p:cNvSpPr txBox="1"/>
          <p:nvPr/>
        </p:nvSpPr>
        <p:spPr>
          <a:xfrm>
            <a:off x="3423224" y="1602025"/>
            <a:ext cx="2016788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/>
              <a:t>点击</a:t>
            </a:r>
            <a:r>
              <a:rPr lang="en-US" altLang="zh-CN" sz="1633"/>
              <a:t>“</a:t>
            </a:r>
            <a:r>
              <a:rPr lang="zh-CN" altLang="en-US" sz="1633"/>
              <a:t>扫码自动领料</a:t>
            </a:r>
            <a:r>
              <a:rPr lang="en-US" altLang="zh-CN" sz="1633"/>
              <a:t>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63054" y="1602025"/>
            <a:ext cx="306003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33"/>
              <a:t>扫码或手动输入卡号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70451" y="1578982"/>
            <a:ext cx="1376785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33"/>
              <a:t>核对领料申请并提交申请。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28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30850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622035" y="141986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23" name="平行四边形 22"/>
          <p:cNvSpPr/>
          <p:nvPr/>
        </p:nvSpPr>
        <p:spPr>
          <a:xfrm>
            <a:off x="-2769" y="110484"/>
            <a:ext cx="518032" cy="848648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9544">
              <a:defRPr/>
            </a:pPr>
            <a:endParaRPr kumimoji="1" lang="zh-CN" altLang="en-US" sz="1633">
              <a:solidFill>
                <a:srgbClr val="191627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2035" y="523229"/>
            <a:ext cx="7801182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sz="2177" dirty="0">
                <a:solidFill>
                  <a:srgbClr val="6DB9A7"/>
                </a:solidFill>
              </a:rPr>
              <a:t>染色领料（二）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35" y="2623956"/>
            <a:ext cx="1823807" cy="3954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3828" y="1498910"/>
            <a:ext cx="1530017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33"/>
              <a:t>登录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943" y="2623956"/>
            <a:ext cx="1826688" cy="39494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59215" y="4908036"/>
            <a:ext cx="478130" cy="343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33"/>
          </a:p>
        </p:txBody>
      </p:sp>
      <p:sp>
        <p:nvSpPr>
          <p:cNvPr id="3" name="文本框 2"/>
          <p:cNvSpPr txBox="1"/>
          <p:nvPr/>
        </p:nvSpPr>
        <p:spPr>
          <a:xfrm>
            <a:off x="4036729" y="1498910"/>
            <a:ext cx="1888902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33"/>
              <a:t>点击</a:t>
            </a:r>
            <a:r>
              <a:rPr lang="en-US" altLang="zh-CN" sz="1633"/>
              <a:t>“</a:t>
            </a:r>
            <a:r>
              <a:rPr lang="zh-CN" altLang="en-US" sz="1633"/>
              <a:t>染化料领料单</a:t>
            </a:r>
            <a:r>
              <a:rPr lang="en-US" altLang="zh-CN" sz="1633"/>
              <a:t>”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653" y="2623956"/>
            <a:ext cx="1824384" cy="3954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93733" y="1498910"/>
            <a:ext cx="2165987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33"/>
              <a:t>查看</a:t>
            </a:r>
            <a:r>
              <a:rPr lang="en-US" altLang="zh-CN" sz="1633"/>
              <a:t>“</a:t>
            </a:r>
            <a:r>
              <a:rPr lang="zh-CN" altLang="en-US" sz="1633"/>
              <a:t>待收料化料</a:t>
            </a:r>
            <a:r>
              <a:rPr lang="en-US" altLang="zh-CN" sz="1633"/>
              <a:t>”</a:t>
            </a:r>
            <a:r>
              <a:rPr lang="zh-CN" altLang="en-US" sz="1633"/>
              <a:t>。并点击</a:t>
            </a:r>
            <a:r>
              <a:rPr lang="en-US" altLang="zh-CN" sz="1633"/>
              <a:t>“</a:t>
            </a:r>
            <a:r>
              <a:rPr lang="zh-CN" altLang="en-US" sz="1633"/>
              <a:t>收料完成</a:t>
            </a:r>
            <a:r>
              <a:rPr lang="en-US" altLang="zh-CN" sz="1633"/>
              <a:t>”</a:t>
            </a:r>
            <a:r>
              <a:rPr lang="zh-CN" altLang="en-US" sz="1633"/>
              <a:t>确认收料。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4060" y="2623956"/>
            <a:ext cx="1824384" cy="395523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44060" y="1498910"/>
            <a:ext cx="1889478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33"/>
              <a:t>查看</a:t>
            </a:r>
            <a:r>
              <a:rPr lang="en-US" altLang="zh-CN" sz="1633"/>
              <a:t>“</a:t>
            </a:r>
            <a:r>
              <a:rPr lang="zh-CN" altLang="en-US" sz="1633"/>
              <a:t>已收料化料</a:t>
            </a:r>
            <a:r>
              <a:rPr lang="en-US" altLang="zh-CN" sz="1633"/>
              <a:t>”</a:t>
            </a:r>
            <a:r>
              <a:rPr lang="zh-CN" altLang="en-US" sz="1633"/>
              <a:t>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581804" y="5184545"/>
            <a:ext cx="617537" cy="343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33"/>
          </a:p>
        </p:txBody>
      </p:sp>
      <p:sp>
        <p:nvSpPr>
          <p:cNvPr id="13" name="文本框 12"/>
          <p:cNvSpPr txBox="1"/>
          <p:nvPr/>
        </p:nvSpPr>
        <p:spPr>
          <a:xfrm>
            <a:off x="6991918" y="4640744"/>
            <a:ext cx="589886" cy="3436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zh-CN" altLang="en-US" sz="1633"/>
          </a:p>
        </p:txBody>
      </p:sp>
      <p:sp>
        <p:nvSpPr>
          <p:cNvPr id="14" name="圆角矩形标注 13"/>
          <p:cNvSpPr/>
          <p:nvPr/>
        </p:nvSpPr>
        <p:spPr>
          <a:xfrm>
            <a:off x="7185475" y="4179895"/>
            <a:ext cx="1188413" cy="359462"/>
          </a:xfrm>
          <a:prstGeom prst="wedgeRoundRectCallou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33">
                <a:solidFill>
                  <a:srgbClr val="C00000"/>
                </a:solidFill>
              </a:rPr>
              <a:t>查看料单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314112" y="14945"/>
            <a:ext cx="2877888" cy="935480"/>
            <a:chOff x="4688112" y="6521604"/>
            <a:chExt cx="3172339" cy="1031194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28" name="直线连接符 20"/>
            <p:cNvCxnSpPr/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721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冷堆报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1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缝头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23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缝头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4151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8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圈码掉线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2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8256669" y="1463855"/>
            <a:ext cx="18221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报工查询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759" y="2117704"/>
            <a:ext cx="1822180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圈码掉线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工（二）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68534" y="1463855"/>
            <a:ext cx="10558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扫码报工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8" y="2115490"/>
            <a:ext cx="1848530" cy="406528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384" y="2113641"/>
            <a:ext cx="1822181" cy="4198038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 rot="16200000">
            <a:off x="3765068" y="3864080"/>
            <a:ext cx="758283" cy="217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" y="2113641"/>
            <a:ext cx="1825837" cy="4057416"/>
          </a:xfrm>
          <a:prstGeom prst="rect">
            <a:avLst/>
          </a:prstGeom>
        </p:spPr>
      </p:pic>
      <p:sp>
        <p:nvSpPr>
          <p:cNvPr id="37" name="下箭头 36"/>
          <p:cNvSpPr/>
          <p:nvPr/>
        </p:nvSpPr>
        <p:spPr>
          <a:xfrm rot="16200000">
            <a:off x="1675353" y="3968215"/>
            <a:ext cx="758283" cy="1652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4784" y="3381153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 rot="13581315">
            <a:off x="948038" y="4004249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27" y="2113641"/>
            <a:ext cx="1822180" cy="404928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32" y="2105514"/>
            <a:ext cx="1825837" cy="4057416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7350478" y="3391732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右箭头 42"/>
          <p:cNvSpPr/>
          <p:nvPr/>
        </p:nvSpPr>
        <p:spPr>
          <a:xfrm rot="13581315">
            <a:off x="7660567" y="4014828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36" y="2123712"/>
            <a:ext cx="1827505" cy="40611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46" y="2117703"/>
            <a:ext cx="1827505" cy="11416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822" y="4277483"/>
            <a:ext cx="1808331" cy="1424060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6964859" y="3559845"/>
            <a:ext cx="584274" cy="4171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下箭头 13"/>
          <p:cNvSpPr/>
          <p:nvPr/>
        </p:nvSpPr>
        <p:spPr>
          <a:xfrm rot="16200000">
            <a:off x="8301368" y="4858442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D87C809-F3BE-2048-B04C-9E16B97B135E}"/>
              </a:ext>
            </a:extLst>
          </p:cNvPr>
          <p:cNvGrpSpPr/>
          <p:nvPr/>
        </p:nvGrpSpPr>
        <p:grpSpPr>
          <a:xfrm>
            <a:off x="9018081" y="5278"/>
            <a:ext cx="3172339" cy="1031194"/>
            <a:chOff x="4688112" y="6521604"/>
            <a:chExt cx="3172339" cy="1031194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B9C520EA-F54D-CC4E-8970-12828FF1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112" y="6608226"/>
              <a:ext cx="889477" cy="85795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4BED157-A09B-784E-8C0B-1168C1169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26" y="6521604"/>
              <a:ext cx="2059225" cy="1031194"/>
            </a:xfrm>
            <a:prstGeom prst="rect">
              <a:avLst/>
            </a:prstGeom>
          </p:spPr>
        </p:pic>
        <p:cxnSp>
          <p:nvCxnSpPr>
            <p:cNvPr id="32" name="直线连接符 20">
              <a:extLst>
                <a:ext uri="{FF2B5EF4-FFF2-40B4-BE49-F238E27FC236}">
                  <a16:creationId xmlns:a16="http://schemas.microsoft.com/office/drawing/2014/main" id="{53AE3EE0-A7E0-E14F-B380-5EB694478BF2}"/>
                </a:ext>
              </a:extLst>
            </p:cNvPr>
            <p:cNvCxnSpPr>
              <a:cxnSpLocks/>
            </p:cNvCxnSpPr>
            <p:nvPr/>
          </p:nvCxnSpPr>
          <p:spPr>
            <a:xfrm>
              <a:off x="5801226" y="6608226"/>
              <a:ext cx="11113" cy="857951"/>
            </a:xfrm>
            <a:prstGeom prst="line">
              <a:avLst/>
            </a:prstGeom>
            <a:ln w="19050">
              <a:solidFill>
                <a:srgbClr val="1916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16" y="2117703"/>
            <a:ext cx="1822181" cy="404929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FC5AA89D-FE45-B842-9206-A5F7BEB43132}"/>
              </a:ext>
            </a:extLst>
          </p:cNvPr>
          <p:cNvSpPr txBox="1"/>
          <p:nvPr/>
        </p:nvSpPr>
        <p:spPr>
          <a:xfrm>
            <a:off x="452908" y="15993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56556A"/>
                </a:solidFill>
              </a:rPr>
              <a:t>白鹭协同操作指南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1E969F-D03A-3946-AA62-31EBDBBA7F93}"/>
              </a:ext>
            </a:extLst>
          </p:cNvPr>
          <p:cNvSpPr txBox="1"/>
          <p:nvPr/>
        </p:nvSpPr>
        <p:spPr>
          <a:xfrm>
            <a:off x="452908" y="580182"/>
            <a:ext cx="8599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b="1" i="0" u="none" strike="noStrike" cap="none" spc="0" normalizeH="0" baseline="0">
                <a:ln>
                  <a:noFill/>
                </a:ln>
                <a:solidFill>
                  <a:srgbClr val="191727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碱减量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</a:t>
            </a:r>
            <a:r>
              <a:rPr lang="zh-CN" altLang="en-US" dirty="0" smtClean="0">
                <a:solidFill>
                  <a:srgbClr val="6DB9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工（一）</a:t>
            </a:r>
            <a:endParaRPr lang="zh-CN" altLang="en-US" dirty="0">
              <a:solidFill>
                <a:srgbClr val="6DB9A7"/>
              </a:solidFill>
            </a:endParaRPr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F06BD57-F1AA-7F46-854E-06E15EE545CB}"/>
              </a:ext>
            </a:extLst>
          </p:cNvPr>
          <p:cNvSpPr/>
          <p:nvPr/>
        </p:nvSpPr>
        <p:spPr>
          <a:xfrm>
            <a:off x="-157927" y="121787"/>
            <a:ext cx="571034" cy="935477"/>
          </a:xfrm>
          <a:prstGeom prst="parallelogram">
            <a:avLst>
              <a:gd name="adj" fmla="val 0"/>
            </a:avLst>
          </a:prstGeom>
          <a:solidFill>
            <a:srgbClr val="27BA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19162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67586" y="1453095"/>
            <a:ext cx="23859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输入个人用户名密码登录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77250" y="1502196"/>
            <a:ext cx="45594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上机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选择机台</a:t>
            </a:r>
            <a:r>
              <a:rPr lang="en-US" altLang="zh-CN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15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操作员</a:t>
            </a:r>
            <a:endParaRPr lang="zh-CN" alt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25" y="2125564"/>
            <a:ext cx="1825837" cy="4057416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908557" y="3403444"/>
            <a:ext cx="425050" cy="467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3581315">
            <a:off x="4218646" y="4026540"/>
            <a:ext cx="411788" cy="7031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 rot="16200000">
            <a:off x="5706127" y="2557439"/>
            <a:ext cx="758283" cy="262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15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969</Words>
  <Application>Microsoft Office PowerPoint</Application>
  <PresentationFormat>宽屏</PresentationFormat>
  <Paragraphs>173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等线</vt:lpstr>
      <vt:lpstr>等线 Light</vt:lpstr>
      <vt:lpstr>宋体</vt:lpstr>
      <vt:lpstr>微软雅黑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kerbors</dc:creator>
  <cp:lastModifiedBy>kerbors</cp:lastModifiedBy>
  <cp:revision>65</cp:revision>
  <dcterms:created xsi:type="dcterms:W3CDTF">2020-10-24T04:44:42Z</dcterms:created>
  <dcterms:modified xsi:type="dcterms:W3CDTF">2020-10-25T08:05:26Z</dcterms:modified>
</cp:coreProperties>
</file>